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75" r:id="rId5"/>
    <p:sldId id="276" r:id="rId6"/>
    <p:sldId id="267" r:id="rId7"/>
    <p:sldId id="277" r:id="rId8"/>
    <p:sldId id="279" r:id="rId9"/>
    <p:sldId id="270" r:id="rId10"/>
    <p:sldId id="278" r:id="rId11"/>
    <p:sldId id="273" r:id="rId12"/>
    <p:sldId id="283" r:id="rId13"/>
    <p:sldId id="274" r:id="rId14"/>
    <p:sldId id="281" r:id="rId15"/>
    <p:sldId id="284" r:id="rId16"/>
    <p:sldId id="28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0000"/>
    <a:srgbClr val="824242"/>
    <a:srgbClr val="FB8281"/>
    <a:srgbClr val="B3B3B3"/>
    <a:srgbClr val="EBEBEB"/>
    <a:srgbClr val="FFFFFF"/>
    <a:srgbClr val="422626"/>
    <a:srgbClr val="3A2221"/>
    <a:srgbClr val="4C2626"/>
    <a:srgbClr val="A2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3" autoAdjust="0"/>
    <p:restoredTop sz="94660"/>
  </p:normalViewPr>
  <p:slideViewPr>
    <p:cSldViewPr snapToGrid="0">
      <p:cViewPr varScale="1">
        <p:scale>
          <a:sx n="137" d="100"/>
          <a:sy n="137" d="100"/>
        </p:scale>
        <p:origin x="156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E1F9B-8E32-4AFE-8796-ED8608F407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932640-F717-4311-B3C4-F38145A941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0A71FE-9C6D-468D-B3B2-4105AA118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E380E-C709-448F-975D-B39C4326133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A3A66-4557-4D70-8A9E-745CBBED3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573B4E-CA22-40AF-BF74-1564C2244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B12F-80C1-44DD-ABBF-A9F31921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402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B63BA-C92B-4E50-BFD4-0E3D613FE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443AD8-8825-4BE3-8D89-5EFB58454F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108F81-E7E6-44D4-97B9-EAE7CC32E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E380E-C709-448F-975D-B39C4326133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BDC2FA-A6C7-40FB-87F9-DAE69D674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11784E-7FA3-458D-8785-7239B0938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B12F-80C1-44DD-ABBF-A9F31921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839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344014-3F47-4FEE-9398-46739E4780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CD4FFA-29BC-49B6-92C9-FF3D3B6239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C8CE-166A-444C-BB69-4D84A353D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E380E-C709-448F-975D-B39C4326133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A2D6F0-8675-4162-ADBB-7A4AD3462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FD40E5-7EB6-4E7D-A174-218990566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B12F-80C1-44DD-ABBF-A9F31921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618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14E63-B755-4341-8C59-430B924CB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3A7C0D-AAC6-49B7-9FC9-A14F8CB29B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DCCB34-3F4A-4E5C-BA58-5BE23176D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E380E-C709-448F-975D-B39C4326133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DBD293-B6E8-408C-9F7E-CB842F187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09891A-25AF-4739-98F0-6393F7147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B12F-80C1-44DD-ABBF-A9F31921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338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C44E8-6850-4D20-8996-58FF26A31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64F13F-66A5-4AC7-B455-8ABCB65472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A3FB4B-4237-487D-B65F-3E3C38897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E380E-C709-448F-975D-B39C4326133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0F663C-D34E-4F20-8765-16D97678D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2C65E8-861E-4842-9379-F55C2FA20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B12F-80C1-44DD-ABBF-A9F31921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98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9B0D3-C349-415B-AAA7-46C2F3BD3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890085-9DD9-4EDC-BF94-FAB93D8B46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BECFDD-3BFD-40C7-8F22-4960C54AF3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01BA1E-F24F-4C94-AF4B-6ACFE53C6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E380E-C709-448F-975D-B39C4326133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61805F-3602-4DD0-8768-5CC77BF79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E39984-6B15-45C6-9F12-98AAF783C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B12F-80C1-44DD-ABBF-A9F31921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71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D6822-B5D6-4D38-B147-D5033AC31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92080D-639A-4CFB-94C0-967BDE5C28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5ADD81-FBFF-4238-8A53-482BC4D58A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C11D34-91D2-4C56-8403-AD024381D2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E1AB37-3F4C-440D-A831-8AE4932EF9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541B74A-BEB5-467F-9653-409D00849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E380E-C709-448F-975D-B39C4326133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FD9FBE-A264-4FED-A156-C531F4ED9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8B6C79-090F-4299-9735-B2823C995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B12F-80C1-44DD-ABBF-A9F31921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592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1DDA0-409F-4659-911E-4D4030733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36E5D9-AC8C-4DD3-9A24-752E80620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E380E-C709-448F-975D-B39C4326133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1D9381-8DF9-458A-A6C9-9103D165B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D7BB67-031A-437A-A57E-9673AC9E3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B12F-80C1-44DD-ABBF-A9F31921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885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75A4CF-E1D2-4799-A020-3D2825BDD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E380E-C709-448F-975D-B39C4326133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EC1713-33A1-4920-BFDF-026B200CE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F08023-F510-4CD9-B7E8-35F6AC8D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B12F-80C1-44DD-ABBF-A9F31921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203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F4C192-A2B2-413B-8CFC-06789AF61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20633-6E76-4450-8BAE-E1EB3C7006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01025F-D3EB-4F1B-94FE-CCE8945DB6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FC5475-45FE-442A-9797-C2A30AF54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E380E-C709-448F-975D-B39C4326133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8C33E2-204E-4E29-AD5F-7A5DCF9BA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CCD5F9-D60E-4772-888F-03A24002E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B12F-80C1-44DD-ABBF-A9F31921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415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3FC4F-D035-4457-BE4D-B704F8AD28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AD906D-1C27-4E8F-92D5-BF53794E4E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4FF6CE-FE30-491C-B388-356939068D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ECAA2E-3055-4FB7-9D19-4066FA0DF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E380E-C709-448F-975D-B39C4326133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46A56D-EB2B-424B-B72F-AA484A6F4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A00849-E432-4F90-9792-FED9BE956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B12F-80C1-44DD-ABBF-A9F31921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378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38963B-A67A-41B6-86F6-E1D88ACE9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3C4401-1768-4088-A19C-F84F1E84B7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57E053-47EF-4E5C-A04A-5A366A8AFE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E380E-C709-448F-975D-B39C4326133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367AB-5581-4F8D-BB82-57D91AFBBF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4C71A2-2C3E-4C6A-BE85-B4B6D0CF4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5B12F-80C1-44DD-ABBF-A9F31921C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536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0A74FDA-1FB0-8FA1-AC59-AC97D623CEA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8" b="12640"/>
          <a:stretch/>
        </p:blipFill>
        <p:spPr>
          <a:xfrm>
            <a:off x="8145781" y="2853373"/>
            <a:ext cx="3557504" cy="3802380"/>
          </a:xfrm>
          <a:prstGeom prst="rect">
            <a:avLst/>
          </a:prstGeom>
        </p:spPr>
      </p:pic>
      <p:pic>
        <p:nvPicPr>
          <p:cNvPr id="6" name="WhatsApp Video 2023-08-10 at 20.31.28">
            <a:hlinkClick r:id="" action="ppaction://media"/>
            <a:extLst>
              <a:ext uri="{FF2B5EF4-FFF2-40B4-BE49-F238E27FC236}">
                <a16:creationId xmlns:a16="http://schemas.microsoft.com/office/drawing/2014/main" id="{B4ECAC05-8165-4804-AA27-70C87B7C8896}"/>
              </a:ext>
            </a:extLst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0" y="6980"/>
            <a:ext cx="475488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1DA4EA-D510-42AC-AEFA-723DF6AD20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0622" y="2971800"/>
            <a:ext cx="4366260" cy="9144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820000"/>
                </a:solidFill>
                <a:latin typeface="Arial Narrow" panose="020B0606020202030204" pitchFamily="34" charset="0"/>
              </a:rPr>
              <a:t>CAVO</a:t>
            </a:r>
            <a:r>
              <a:rPr lang="en-US" sz="3200" dirty="0">
                <a:latin typeface="Arial Narrow" panose="020B0606020202030204" pitchFamily="34" charset="0"/>
              </a:rPr>
              <a:t> </a:t>
            </a: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Restaurant Project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060048-04B4-4DA9-8A6F-0A96E590F2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0" y="4754563"/>
            <a:ext cx="2827020" cy="198882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820000"/>
                </a:solidFill>
              </a:rPr>
              <a:t>Design Team Members:</a:t>
            </a:r>
          </a:p>
          <a:p>
            <a:pPr algn="l"/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Melika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Beinaghi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Elnaz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Mirshafie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Ahmad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Pourmokhber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Javeneh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Niazi</a:t>
            </a:r>
          </a:p>
        </p:txBody>
      </p:sp>
    </p:spTree>
    <p:extLst>
      <p:ext uri="{BB962C8B-B14F-4D97-AF65-F5344CB8AC3E}">
        <p14:creationId xmlns:p14="http://schemas.microsoft.com/office/powerpoint/2010/main" val="158718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54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FD0B3-92F1-4B80-828C-181A5B799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0" y="5615305"/>
            <a:ext cx="1569720" cy="1067435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820000"/>
                </a:solidFill>
              </a:rPr>
              <a:t>VIP ZONE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A094B38-80B1-3678-085E-CFB3CEB8E5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0381" y="-10524"/>
            <a:ext cx="9151620" cy="6868524"/>
          </a:xfrm>
        </p:spPr>
      </p:pic>
    </p:spTree>
    <p:extLst>
      <p:ext uri="{BB962C8B-B14F-4D97-AF65-F5344CB8AC3E}">
        <p14:creationId xmlns:p14="http://schemas.microsoft.com/office/powerpoint/2010/main" val="32289635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A8B0B4D-DB30-12B1-9397-8CB6C9DAAC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9" b="3099"/>
          <a:stretch/>
        </p:blipFill>
        <p:spPr>
          <a:xfrm>
            <a:off x="2450707" y="0"/>
            <a:ext cx="9741293" cy="6858000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B1523F9-8DAF-345F-B9D4-F6687D5646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" y="5569585"/>
            <a:ext cx="2244967" cy="1097915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820000"/>
                </a:solidFill>
              </a:rPr>
              <a:t>Bakery Area</a:t>
            </a:r>
          </a:p>
        </p:txBody>
      </p:sp>
    </p:spTree>
    <p:extLst>
      <p:ext uri="{BB962C8B-B14F-4D97-AF65-F5344CB8AC3E}">
        <p14:creationId xmlns:p14="http://schemas.microsoft.com/office/powerpoint/2010/main" val="1591528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770F081-A833-8955-22BC-9F99759143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0" t="10842" b="16506"/>
          <a:stretch/>
        </p:blipFill>
        <p:spPr>
          <a:xfrm>
            <a:off x="5444518" y="294577"/>
            <a:ext cx="5917714" cy="6268846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F48C221-98C8-84C6-3C0E-2E4313ED8EA4}"/>
              </a:ext>
            </a:extLst>
          </p:cNvPr>
          <p:cNvSpPr txBox="1"/>
          <p:nvPr/>
        </p:nvSpPr>
        <p:spPr>
          <a:xfrm>
            <a:off x="209404" y="5716745"/>
            <a:ext cx="7098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Two different scenario for catering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Placing two support spaces with high traffic on opposite sides in the plan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EFADE3-D7FD-1BEB-5033-28454FEA1BC4}"/>
              </a:ext>
            </a:extLst>
          </p:cNvPr>
          <p:cNvSpPr txBox="1"/>
          <p:nvPr/>
        </p:nvSpPr>
        <p:spPr>
          <a:xfrm>
            <a:off x="209404" y="3538605"/>
            <a:ext cx="29848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820000"/>
                </a:solidFill>
              </a:rPr>
              <a:t>Bubble Diagram</a:t>
            </a:r>
          </a:p>
        </p:txBody>
      </p:sp>
    </p:spTree>
    <p:extLst>
      <p:ext uri="{BB962C8B-B14F-4D97-AF65-F5344CB8AC3E}">
        <p14:creationId xmlns:p14="http://schemas.microsoft.com/office/powerpoint/2010/main" val="12175563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684CC-9DC4-4ED5-9500-8A2EC22F5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160" y="5691505"/>
            <a:ext cx="1363980" cy="132556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rial Narrow" panose="020B0606020202030204" pitchFamily="34" charset="0"/>
              </a:rPr>
              <a:t>Cold bar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40698E-DFDB-343B-E514-C2F5E9306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54466" y="0"/>
            <a:ext cx="91374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0980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3641D03-8B0D-0CB2-D6E4-4E018FBFF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140" y="5935811"/>
            <a:ext cx="1676400" cy="132556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rial Narrow" panose="020B0606020202030204" pitchFamily="34" charset="0"/>
              </a:rPr>
              <a:t>Main Salon</a:t>
            </a:r>
            <a:br>
              <a:rPr lang="en-US" sz="2800" dirty="0">
                <a:solidFill>
                  <a:schemeClr val="bg1"/>
                </a:solidFill>
                <a:latin typeface="Arial Narrow" panose="020B0606020202030204" pitchFamily="34" charset="0"/>
              </a:rPr>
            </a:br>
            <a:endParaRPr lang="en-US" sz="2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158563-A9DC-3D06-C6FD-BA6672F177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54466" y="0"/>
            <a:ext cx="91374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4937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3641D03-8B0D-0CB2-D6E4-4E018FBFF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140" y="5935811"/>
            <a:ext cx="1676400" cy="132556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rial Narrow" panose="020B0606020202030204" pitchFamily="34" charset="0"/>
              </a:rPr>
              <a:t>Main Salon</a:t>
            </a:r>
            <a:br>
              <a:rPr lang="en-US" sz="2800" dirty="0">
                <a:solidFill>
                  <a:schemeClr val="bg1"/>
                </a:solidFill>
                <a:latin typeface="Arial Narrow" panose="020B0606020202030204" pitchFamily="34" charset="0"/>
              </a:rPr>
            </a:br>
            <a:endParaRPr lang="en-US" sz="2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158563-A9DC-3D06-C6FD-BA6672F177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54466" y="0"/>
            <a:ext cx="913746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6516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8A67D0-258D-4AAB-38A1-4C970D18D885}"/>
              </a:ext>
            </a:extLst>
          </p:cNvPr>
          <p:cNvSpPr txBox="1"/>
          <p:nvPr/>
        </p:nvSpPr>
        <p:spPr>
          <a:xfrm>
            <a:off x="4453337" y="5151353"/>
            <a:ext cx="29665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THNKS 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2886068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467182-918E-4F97-9968-BD58773DC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3540" y="1066165"/>
            <a:ext cx="5257800" cy="1325563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820000"/>
                </a:solidFill>
                <a:latin typeface="Arial Narrow" panose="020B0606020202030204" pitchFamily="34" charset="0"/>
              </a:rPr>
              <a:t>N</a:t>
            </a: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eeds And </a:t>
            </a:r>
            <a:r>
              <a:rPr lang="en-US" sz="3200" dirty="0">
                <a:solidFill>
                  <a:srgbClr val="820000"/>
                </a:solidFill>
                <a:latin typeface="Arial Narrow" panose="020B0606020202030204" pitchFamily="34" charset="0"/>
              </a:rPr>
              <a:t>C</a:t>
            </a: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oncerns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5F084AF-8682-8332-28DB-3543EE899B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4" t="13848" r="3300" b="9058"/>
          <a:stretch/>
        </p:blipFill>
        <p:spPr>
          <a:xfrm rot="16200000">
            <a:off x="5890813" y="1774380"/>
            <a:ext cx="5287181" cy="35204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28C94A6-D4A8-A764-8539-AC85F7069188}"/>
              </a:ext>
            </a:extLst>
          </p:cNvPr>
          <p:cNvSpPr txBox="1"/>
          <p:nvPr/>
        </p:nvSpPr>
        <p:spPr>
          <a:xfrm>
            <a:off x="1653540" y="2871788"/>
            <a:ext cx="45796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Restaurant With </a:t>
            </a:r>
            <a:r>
              <a:rPr lang="en-US" sz="1600" dirty="0">
                <a:solidFill>
                  <a:srgbClr val="820000"/>
                </a:solidFill>
                <a:latin typeface="Arial Narrow" panose="020B0606020202030204" pitchFamily="34" charset="0"/>
              </a:rPr>
              <a:t>International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 Menu</a:t>
            </a:r>
            <a:endParaRPr lang="fa-IR" sz="1600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820000"/>
                </a:solidFill>
                <a:latin typeface="Arial Narrow" panose="020B0606020202030204" pitchFamily="34" charset="0"/>
              </a:rPr>
              <a:t>Luxury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 Design and Simultaneously</a:t>
            </a:r>
            <a:r>
              <a:rPr lang="fa-I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1600" dirty="0">
                <a:solidFill>
                  <a:srgbClr val="820000"/>
                </a:solidFill>
                <a:latin typeface="Arial Narrow" panose="020B0606020202030204" pitchFamily="34" charset="0"/>
              </a:rPr>
              <a:t>Casual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and Friendly</a:t>
            </a:r>
            <a:endParaRPr lang="fa-IR" sz="1600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250-300 Seats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Ladies' and Gentlemen’s Restroom</a:t>
            </a:r>
            <a:endParaRPr lang="fa-IR" sz="1600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820000"/>
                </a:solidFill>
                <a:latin typeface="Arial Narrow" panose="020B0606020202030204" pitchFamily="34" charset="0"/>
              </a:rPr>
              <a:t>150-200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 m2 Industrial Kitchen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Food Shooting Counter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Backery-Showcake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Cold and Hot Bar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Hookah Zone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820000"/>
                </a:solidFill>
                <a:latin typeface="Arial Narrow" panose="020B0606020202030204" pitchFamily="34" charset="0"/>
              </a:rPr>
              <a:t>D.J.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 Scene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820000"/>
                </a:solidFill>
                <a:latin typeface="Arial Narrow" panose="020B0606020202030204" pitchFamily="34" charset="0"/>
              </a:rPr>
              <a:t>VIP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 Zone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820000"/>
                </a:solidFill>
                <a:latin typeface="Arial Narrow" panose="020B0606020202030204" pitchFamily="34" charset="0"/>
              </a:rPr>
              <a:t>Attractive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 Entrance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Reception And Cashier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a-IR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a-IR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a-IR" sz="16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844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33040-9C3D-49F2-9DB7-1DB363E00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158" y="1067902"/>
            <a:ext cx="3352800" cy="1325563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Design Process 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68F19057-DB7B-EBF2-5AC6-229AAE82BAB3}"/>
              </a:ext>
            </a:extLst>
          </p:cNvPr>
          <p:cNvGrpSpPr/>
          <p:nvPr/>
        </p:nvGrpSpPr>
        <p:grpSpPr>
          <a:xfrm>
            <a:off x="801940" y="2951262"/>
            <a:ext cx="1859002" cy="2863972"/>
            <a:chOff x="655598" y="2883806"/>
            <a:chExt cx="1859002" cy="286397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2328133-9F75-8F3E-58DF-27C1EBED2806}"/>
                </a:ext>
              </a:extLst>
            </p:cNvPr>
            <p:cNvSpPr txBox="1"/>
            <p:nvPr/>
          </p:nvSpPr>
          <p:spPr>
            <a:xfrm>
              <a:off x="655598" y="2883806"/>
              <a:ext cx="1501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820000"/>
                  </a:solidFill>
                </a:rPr>
                <a:t>ENERGIES</a:t>
              </a:r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7E374A1E-907C-4E58-5F35-287E0DFCD369}"/>
                </a:ext>
              </a:extLst>
            </p:cNvPr>
            <p:cNvGrpSpPr/>
            <p:nvPr/>
          </p:nvGrpSpPr>
          <p:grpSpPr>
            <a:xfrm>
              <a:off x="698004" y="3368698"/>
              <a:ext cx="1816596" cy="2379080"/>
              <a:chOff x="698004" y="3368698"/>
              <a:chExt cx="1816596" cy="2379080"/>
            </a:xfrm>
          </p:grpSpPr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B1BA7E15-DC70-AB09-4FA1-CDBC72D93F32}"/>
                  </a:ext>
                </a:extLst>
              </p:cNvPr>
              <p:cNvGrpSpPr/>
              <p:nvPr/>
            </p:nvGrpSpPr>
            <p:grpSpPr>
              <a:xfrm>
                <a:off x="793750" y="3368698"/>
                <a:ext cx="1720850" cy="266700"/>
                <a:chOff x="838200" y="3352800"/>
                <a:chExt cx="1720850" cy="266700"/>
              </a:xfrm>
            </p:grpSpPr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432C9A23-27AA-DCDF-BC5E-27E762F66C14}"/>
                    </a:ext>
                  </a:extLst>
                </p:cNvPr>
                <p:cNvSpPr/>
                <p:nvPr/>
              </p:nvSpPr>
              <p:spPr>
                <a:xfrm>
                  <a:off x="838200" y="3352800"/>
                  <a:ext cx="1720850" cy="266700"/>
                </a:xfrm>
                <a:prstGeom prst="rect">
                  <a:avLst/>
                </a:prstGeom>
                <a:noFill/>
                <a:ln w="31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0224AE5D-8FEE-3B6E-510A-2B2CA88564A9}"/>
                    </a:ext>
                  </a:extLst>
                </p:cNvPr>
                <p:cNvSpPr/>
                <p:nvPr/>
              </p:nvSpPr>
              <p:spPr>
                <a:xfrm>
                  <a:off x="838200" y="3352800"/>
                  <a:ext cx="175260" cy="266700"/>
                </a:xfrm>
                <a:prstGeom prst="rect">
                  <a:avLst/>
                </a:prstGeom>
                <a:solidFill>
                  <a:srgbClr val="8242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4B836C95-29AD-B7CC-8F77-25458E75C52A}"/>
                  </a:ext>
                </a:extLst>
              </p:cNvPr>
              <p:cNvGrpSpPr/>
              <p:nvPr/>
            </p:nvGrpSpPr>
            <p:grpSpPr>
              <a:xfrm>
                <a:off x="793750" y="3992118"/>
                <a:ext cx="1720850" cy="273176"/>
                <a:chOff x="838200" y="3765604"/>
                <a:chExt cx="1720850" cy="273176"/>
              </a:xfrm>
            </p:grpSpPr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3701A057-08ED-979A-84CE-77CFEE858DDD}"/>
                    </a:ext>
                  </a:extLst>
                </p:cNvPr>
                <p:cNvSpPr/>
                <p:nvPr/>
              </p:nvSpPr>
              <p:spPr>
                <a:xfrm>
                  <a:off x="838200" y="3765604"/>
                  <a:ext cx="1720850" cy="266700"/>
                </a:xfrm>
                <a:prstGeom prst="rect">
                  <a:avLst/>
                </a:prstGeom>
                <a:noFill/>
                <a:ln w="31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54BDDB35-60FD-81B0-AD00-0AB25886D572}"/>
                    </a:ext>
                  </a:extLst>
                </p:cNvPr>
                <p:cNvSpPr/>
                <p:nvPr/>
              </p:nvSpPr>
              <p:spPr>
                <a:xfrm>
                  <a:off x="838200" y="3772080"/>
                  <a:ext cx="175260" cy="266700"/>
                </a:xfrm>
                <a:prstGeom prst="rect">
                  <a:avLst/>
                </a:prstGeom>
                <a:solidFill>
                  <a:srgbClr val="8242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8245D27F-496A-D180-368E-B4A5282BA42C}"/>
                    </a:ext>
                  </a:extLst>
                </p:cNvPr>
                <p:cNvSpPr/>
                <p:nvPr/>
              </p:nvSpPr>
              <p:spPr>
                <a:xfrm>
                  <a:off x="1012964" y="3765604"/>
                  <a:ext cx="175260" cy="266700"/>
                </a:xfrm>
                <a:prstGeom prst="rect">
                  <a:avLst/>
                </a:prstGeom>
                <a:solidFill>
                  <a:srgbClr val="8242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01C08A8A-8D8F-11AD-09BE-ECE10AA0D156}"/>
                  </a:ext>
                </a:extLst>
              </p:cNvPr>
              <p:cNvGrpSpPr/>
              <p:nvPr/>
            </p:nvGrpSpPr>
            <p:grpSpPr>
              <a:xfrm>
                <a:off x="793750" y="4608135"/>
                <a:ext cx="1720850" cy="266952"/>
                <a:chOff x="838200" y="4178156"/>
                <a:chExt cx="1720850" cy="266952"/>
              </a:xfrm>
            </p:grpSpPr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6A07389E-D493-B39C-5F09-614B345B031D}"/>
                    </a:ext>
                  </a:extLst>
                </p:cNvPr>
                <p:cNvSpPr/>
                <p:nvPr/>
              </p:nvSpPr>
              <p:spPr>
                <a:xfrm>
                  <a:off x="838200" y="4178408"/>
                  <a:ext cx="1720850" cy="266700"/>
                </a:xfrm>
                <a:prstGeom prst="rect">
                  <a:avLst/>
                </a:prstGeom>
                <a:noFill/>
                <a:ln w="31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5E978545-369F-6A0F-13E1-D5F80C3192E1}"/>
                    </a:ext>
                  </a:extLst>
                </p:cNvPr>
                <p:cNvSpPr/>
                <p:nvPr/>
              </p:nvSpPr>
              <p:spPr>
                <a:xfrm>
                  <a:off x="838200" y="4178156"/>
                  <a:ext cx="175260" cy="264074"/>
                </a:xfrm>
                <a:prstGeom prst="rect">
                  <a:avLst/>
                </a:prstGeom>
                <a:solidFill>
                  <a:srgbClr val="824242"/>
                </a:solidFill>
                <a:ln>
                  <a:solidFill>
                    <a:srgbClr val="82424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88C32EE4-B9BF-1CBD-B280-FC15E4CC6692}"/>
                    </a:ext>
                  </a:extLst>
                </p:cNvPr>
                <p:cNvSpPr/>
                <p:nvPr/>
              </p:nvSpPr>
              <p:spPr>
                <a:xfrm>
                  <a:off x="1012964" y="4178408"/>
                  <a:ext cx="175260" cy="266700"/>
                </a:xfrm>
                <a:prstGeom prst="rect">
                  <a:avLst/>
                </a:prstGeom>
                <a:solidFill>
                  <a:srgbClr val="824242"/>
                </a:solidFill>
                <a:ln>
                  <a:solidFill>
                    <a:srgbClr val="82424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A6B65DDF-6A4E-EA75-5354-E00F90EF5EA9}"/>
                  </a:ext>
                </a:extLst>
              </p:cNvPr>
              <p:cNvGrpSpPr/>
              <p:nvPr/>
            </p:nvGrpSpPr>
            <p:grpSpPr>
              <a:xfrm>
                <a:off x="793750" y="5231040"/>
                <a:ext cx="1720850" cy="272290"/>
                <a:chOff x="838200" y="4564982"/>
                <a:chExt cx="1720850" cy="272290"/>
              </a:xfrm>
            </p:grpSpPr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35449351-E98B-68BB-4784-6D8540A8AFEF}"/>
                    </a:ext>
                  </a:extLst>
                </p:cNvPr>
                <p:cNvSpPr/>
                <p:nvPr/>
              </p:nvSpPr>
              <p:spPr>
                <a:xfrm>
                  <a:off x="838200" y="4565749"/>
                  <a:ext cx="1720850" cy="266700"/>
                </a:xfrm>
                <a:prstGeom prst="rect">
                  <a:avLst/>
                </a:prstGeom>
                <a:noFill/>
                <a:ln w="31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53642D43-9715-85D0-CB42-CE4950BDCD0A}"/>
                    </a:ext>
                  </a:extLst>
                </p:cNvPr>
                <p:cNvSpPr/>
                <p:nvPr/>
              </p:nvSpPr>
              <p:spPr>
                <a:xfrm>
                  <a:off x="838200" y="4564982"/>
                  <a:ext cx="175260" cy="266700"/>
                </a:xfrm>
                <a:prstGeom prst="rect">
                  <a:avLst/>
                </a:prstGeom>
                <a:solidFill>
                  <a:srgbClr val="8242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EE6B8414-F3A5-0430-19AB-EA6958FCD0DB}"/>
                    </a:ext>
                  </a:extLst>
                </p:cNvPr>
                <p:cNvSpPr/>
                <p:nvPr/>
              </p:nvSpPr>
              <p:spPr>
                <a:xfrm>
                  <a:off x="1012964" y="4570572"/>
                  <a:ext cx="175260" cy="266700"/>
                </a:xfrm>
                <a:prstGeom prst="rect">
                  <a:avLst/>
                </a:prstGeom>
                <a:solidFill>
                  <a:srgbClr val="8242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6EB16976-4AEC-B0BD-6A5E-18E233E6902B}"/>
                    </a:ext>
                  </a:extLst>
                </p:cNvPr>
                <p:cNvSpPr/>
                <p:nvPr/>
              </p:nvSpPr>
              <p:spPr>
                <a:xfrm>
                  <a:off x="1100594" y="4565749"/>
                  <a:ext cx="175260" cy="266700"/>
                </a:xfrm>
                <a:prstGeom prst="rect">
                  <a:avLst/>
                </a:prstGeom>
                <a:solidFill>
                  <a:srgbClr val="8242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10513A60-0D89-74DB-F80F-5BD4417A7D88}"/>
                    </a:ext>
                  </a:extLst>
                </p:cNvPr>
                <p:cNvSpPr/>
                <p:nvPr/>
              </p:nvSpPr>
              <p:spPr>
                <a:xfrm>
                  <a:off x="1275358" y="4568799"/>
                  <a:ext cx="175260" cy="266700"/>
                </a:xfrm>
                <a:prstGeom prst="rect">
                  <a:avLst/>
                </a:prstGeom>
                <a:solidFill>
                  <a:srgbClr val="8242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B2E5D9AC-622A-6B4B-FE51-24A5D236252F}"/>
                  </a:ext>
                </a:extLst>
              </p:cNvPr>
              <p:cNvSpPr txBox="1"/>
              <p:nvPr/>
            </p:nvSpPr>
            <p:spPr>
              <a:xfrm>
                <a:off x="698004" y="3676978"/>
                <a:ext cx="89154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Narrow" panose="020B0606020202030204" pitchFamily="34" charset="0"/>
                  </a:rPr>
                  <a:t>Southern light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E5292C9E-88D1-9A05-E898-BBE65B1CE0D0}"/>
                  </a:ext>
                </a:extLst>
              </p:cNvPr>
              <p:cNvSpPr txBox="1"/>
              <p:nvPr/>
            </p:nvSpPr>
            <p:spPr>
              <a:xfrm>
                <a:off x="698004" y="4288374"/>
                <a:ext cx="89154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Narrow" panose="020B0606020202030204" pitchFamily="34" charset="0"/>
                  </a:rPr>
                  <a:t>Columns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14B84BCF-633C-B03C-95E2-CE83B66B8F36}"/>
                  </a:ext>
                </a:extLst>
              </p:cNvPr>
              <p:cNvSpPr txBox="1"/>
              <p:nvPr/>
            </p:nvSpPr>
            <p:spPr>
              <a:xfrm>
                <a:off x="700822" y="4904565"/>
                <a:ext cx="89154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Narrow" panose="020B0606020202030204" pitchFamily="34" charset="0"/>
                  </a:rPr>
                  <a:t>Shear Wall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476042BF-1A96-269B-B6EE-A0E90C6E442A}"/>
                  </a:ext>
                </a:extLst>
              </p:cNvPr>
              <p:cNvSpPr txBox="1"/>
              <p:nvPr/>
            </p:nvSpPr>
            <p:spPr>
              <a:xfrm>
                <a:off x="714792" y="5501557"/>
                <a:ext cx="89154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Narrow" panose="020B0606020202030204" pitchFamily="34" charset="0"/>
                  </a:rPr>
                  <a:t>Height</a:t>
                </a:r>
              </a:p>
            </p:txBody>
          </p:sp>
        </p:grp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0248C19-C1E6-6BA2-A705-14E57FB22E51}"/>
                </a:ext>
              </a:extLst>
            </p:cNvPr>
            <p:cNvSpPr/>
            <p:nvPr/>
          </p:nvSpPr>
          <p:spPr>
            <a:xfrm>
              <a:off x="964208" y="3368698"/>
              <a:ext cx="175260" cy="266700"/>
            </a:xfrm>
            <a:prstGeom prst="rect">
              <a:avLst/>
            </a:prstGeom>
            <a:solidFill>
              <a:srgbClr val="824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21FB2FF1-450E-4199-7A71-DB46A457A027}"/>
                </a:ext>
              </a:extLst>
            </p:cNvPr>
            <p:cNvSpPr/>
            <p:nvPr/>
          </p:nvSpPr>
          <p:spPr>
            <a:xfrm>
              <a:off x="1137980" y="3368698"/>
              <a:ext cx="175260" cy="266700"/>
            </a:xfrm>
            <a:prstGeom prst="rect">
              <a:avLst/>
            </a:prstGeom>
            <a:solidFill>
              <a:srgbClr val="824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84E6C73-23BF-945B-AB21-3A4C51CEA062}"/>
                </a:ext>
              </a:extLst>
            </p:cNvPr>
            <p:cNvSpPr/>
            <p:nvPr/>
          </p:nvSpPr>
          <p:spPr>
            <a:xfrm>
              <a:off x="1306800" y="3368698"/>
              <a:ext cx="175260" cy="266700"/>
            </a:xfrm>
            <a:prstGeom prst="rect">
              <a:avLst/>
            </a:prstGeom>
            <a:solidFill>
              <a:srgbClr val="824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15FECD80-8837-89E9-9957-1901A143785E}"/>
                </a:ext>
              </a:extLst>
            </p:cNvPr>
            <p:cNvSpPr/>
            <p:nvPr/>
          </p:nvSpPr>
          <p:spPr>
            <a:xfrm>
              <a:off x="1454804" y="3368698"/>
              <a:ext cx="175260" cy="266700"/>
            </a:xfrm>
            <a:prstGeom prst="rect">
              <a:avLst/>
            </a:prstGeom>
            <a:solidFill>
              <a:srgbClr val="824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0110DD3-5BB7-3D8F-6BAC-7A37C89EAF19}"/>
                </a:ext>
              </a:extLst>
            </p:cNvPr>
            <p:cNvSpPr/>
            <p:nvPr/>
          </p:nvSpPr>
          <p:spPr>
            <a:xfrm>
              <a:off x="1129387" y="3992370"/>
              <a:ext cx="175260" cy="266700"/>
            </a:xfrm>
            <a:prstGeom prst="rect">
              <a:avLst/>
            </a:prstGeom>
            <a:solidFill>
              <a:srgbClr val="824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396DAB35-759F-B835-0696-1322A0AD1B83}"/>
                </a:ext>
              </a:extLst>
            </p:cNvPr>
            <p:cNvSpPr/>
            <p:nvPr/>
          </p:nvSpPr>
          <p:spPr>
            <a:xfrm>
              <a:off x="1304151" y="3998594"/>
              <a:ext cx="175260" cy="266700"/>
            </a:xfrm>
            <a:prstGeom prst="rect">
              <a:avLst/>
            </a:prstGeom>
            <a:solidFill>
              <a:srgbClr val="824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AD2A4D8-D9B9-16A4-0903-3D9C3F76B3A1}"/>
                </a:ext>
              </a:extLst>
            </p:cNvPr>
            <p:cNvSpPr/>
            <p:nvPr/>
          </p:nvSpPr>
          <p:spPr>
            <a:xfrm>
              <a:off x="1461500" y="3998846"/>
              <a:ext cx="175260" cy="266700"/>
            </a:xfrm>
            <a:prstGeom prst="rect">
              <a:avLst/>
            </a:prstGeom>
            <a:solidFill>
              <a:srgbClr val="824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7B687EBF-689E-64AF-768D-7FDB3F0F2BF6}"/>
                </a:ext>
              </a:extLst>
            </p:cNvPr>
            <p:cNvSpPr/>
            <p:nvPr/>
          </p:nvSpPr>
          <p:spPr>
            <a:xfrm>
              <a:off x="1636264" y="3992370"/>
              <a:ext cx="175260" cy="266700"/>
            </a:xfrm>
            <a:prstGeom prst="rect">
              <a:avLst/>
            </a:prstGeom>
            <a:solidFill>
              <a:srgbClr val="824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2AADA691-EAB4-4A24-B1E8-D1B75E8C6522}"/>
              </a:ext>
            </a:extLst>
          </p:cNvPr>
          <p:cNvGrpSpPr/>
          <p:nvPr/>
        </p:nvGrpSpPr>
        <p:grpSpPr>
          <a:xfrm>
            <a:off x="3246119" y="1822888"/>
            <a:ext cx="8258723" cy="4486324"/>
            <a:chOff x="3246119" y="1822888"/>
            <a:chExt cx="8258723" cy="4486324"/>
          </a:xfrm>
        </p:grpSpPr>
        <p:pic>
          <p:nvPicPr>
            <p:cNvPr id="78" name="Content Placeholder 57">
              <a:extLst>
                <a:ext uri="{FF2B5EF4-FFF2-40B4-BE49-F238E27FC236}">
                  <a16:creationId xmlns:a16="http://schemas.microsoft.com/office/drawing/2014/main" id="{AE6DA55A-E029-3928-5C0B-4EE3873A3F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8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597" t="36245" r="31374"/>
            <a:stretch/>
          </p:blipFill>
          <p:spPr>
            <a:xfrm>
              <a:off x="3246119" y="1822888"/>
              <a:ext cx="8258723" cy="4486324"/>
            </a:xfrm>
            <a:prstGeom prst="rect">
              <a:avLst/>
            </a:prstGeom>
          </p:spPr>
        </p:pic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63A9FA32-9D72-8B00-6D7E-0CE61CCDF0DB}"/>
                </a:ext>
              </a:extLst>
            </p:cNvPr>
            <p:cNvSpPr/>
            <p:nvPr/>
          </p:nvSpPr>
          <p:spPr>
            <a:xfrm rot="801622">
              <a:off x="5111121" y="3511911"/>
              <a:ext cx="861060" cy="251465"/>
            </a:xfrm>
            <a:custGeom>
              <a:avLst/>
              <a:gdLst>
                <a:gd name="connsiteX0" fmla="*/ 0 w 861060"/>
                <a:gd name="connsiteY0" fmla="*/ 251465 h 251465"/>
                <a:gd name="connsiteX1" fmla="*/ 342900 w 861060"/>
                <a:gd name="connsiteY1" fmla="*/ 5 h 251465"/>
                <a:gd name="connsiteX2" fmla="*/ 541020 w 861060"/>
                <a:gd name="connsiteY2" fmla="*/ 243845 h 251465"/>
                <a:gd name="connsiteX3" fmla="*/ 861060 w 861060"/>
                <a:gd name="connsiteY3" fmla="*/ 121925 h 25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1060" h="251465">
                  <a:moveTo>
                    <a:pt x="0" y="251465"/>
                  </a:moveTo>
                  <a:cubicBezTo>
                    <a:pt x="126365" y="126370"/>
                    <a:pt x="252730" y="1275"/>
                    <a:pt x="342900" y="5"/>
                  </a:cubicBezTo>
                  <a:cubicBezTo>
                    <a:pt x="433070" y="-1265"/>
                    <a:pt x="454660" y="223525"/>
                    <a:pt x="541020" y="243845"/>
                  </a:cubicBezTo>
                  <a:cubicBezTo>
                    <a:pt x="627380" y="264165"/>
                    <a:pt x="744220" y="193045"/>
                    <a:pt x="861060" y="121925"/>
                  </a:cubicBezTo>
                </a:path>
              </a:pathLst>
            </a:custGeom>
            <a:ln w="19050" cap="flat" cmpd="sng" algn="ctr">
              <a:solidFill>
                <a:srgbClr val="824242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3328CAC-C520-3116-98D9-B5C64B94F40C}"/>
                </a:ext>
              </a:extLst>
            </p:cNvPr>
            <p:cNvSpPr/>
            <p:nvPr/>
          </p:nvSpPr>
          <p:spPr>
            <a:xfrm rot="1400512">
              <a:off x="5845173" y="3027059"/>
              <a:ext cx="861060" cy="251465"/>
            </a:xfrm>
            <a:custGeom>
              <a:avLst/>
              <a:gdLst>
                <a:gd name="connsiteX0" fmla="*/ 0 w 861060"/>
                <a:gd name="connsiteY0" fmla="*/ 251465 h 251465"/>
                <a:gd name="connsiteX1" fmla="*/ 342900 w 861060"/>
                <a:gd name="connsiteY1" fmla="*/ 5 h 251465"/>
                <a:gd name="connsiteX2" fmla="*/ 541020 w 861060"/>
                <a:gd name="connsiteY2" fmla="*/ 243845 h 251465"/>
                <a:gd name="connsiteX3" fmla="*/ 861060 w 861060"/>
                <a:gd name="connsiteY3" fmla="*/ 121925 h 25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1060" h="251465">
                  <a:moveTo>
                    <a:pt x="0" y="251465"/>
                  </a:moveTo>
                  <a:cubicBezTo>
                    <a:pt x="126365" y="126370"/>
                    <a:pt x="252730" y="1275"/>
                    <a:pt x="342900" y="5"/>
                  </a:cubicBezTo>
                  <a:cubicBezTo>
                    <a:pt x="433070" y="-1265"/>
                    <a:pt x="454660" y="223525"/>
                    <a:pt x="541020" y="243845"/>
                  </a:cubicBezTo>
                  <a:cubicBezTo>
                    <a:pt x="627380" y="264165"/>
                    <a:pt x="744220" y="193045"/>
                    <a:pt x="861060" y="121925"/>
                  </a:cubicBezTo>
                </a:path>
              </a:pathLst>
            </a:custGeom>
            <a:ln w="19050" cap="flat" cmpd="sng" algn="ctr">
              <a:solidFill>
                <a:srgbClr val="824242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51C5998B-A1CE-BF40-0571-B730F04E4A0D}"/>
                </a:ext>
              </a:extLst>
            </p:cNvPr>
            <p:cNvSpPr/>
            <p:nvPr/>
          </p:nvSpPr>
          <p:spPr>
            <a:xfrm rot="1400512">
              <a:off x="5459606" y="3214961"/>
              <a:ext cx="861060" cy="251465"/>
            </a:xfrm>
            <a:custGeom>
              <a:avLst/>
              <a:gdLst>
                <a:gd name="connsiteX0" fmla="*/ 0 w 861060"/>
                <a:gd name="connsiteY0" fmla="*/ 251465 h 251465"/>
                <a:gd name="connsiteX1" fmla="*/ 342900 w 861060"/>
                <a:gd name="connsiteY1" fmla="*/ 5 h 251465"/>
                <a:gd name="connsiteX2" fmla="*/ 541020 w 861060"/>
                <a:gd name="connsiteY2" fmla="*/ 243845 h 251465"/>
                <a:gd name="connsiteX3" fmla="*/ 861060 w 861060"/>
                <a:gd name="connsiteY3" fmla="*/ 121925 h 25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1060" h="251465">
                  <a:moveTo>
                    <a:pt x="0" y="251465"/>
                  </a:moveTo>
                  <a:cubicBezTo>
                    <a:pt x="126365" y="126370"/>
                    <a:pt x="252730" y="1275"/>
                    <a:pt x="342900" y="5"/>
                  </a:cubicBezTo>
                  <a:cubicBezTo>
                    <a:pt x="433070" y="-1265"/>
                    <a:pt x="454660" y="223525"/>
                    <a:pt x="541020" y="243845"/>
                  </a:cubicBezTo>
                  <a:cubicBezTo>
                    <a:pt x="627380" y="264165"/>
                    <a:pt x="744220" y="193045"/>
                    <a:pt x="861060" y="121925"/>
                  </a:cubicBezTo>
                </a:path>
              </a:pathLst>
            </a:custGeom>
            <a:ln w="19050" cap="flat" cmpd="sng" algn="ctr">
              <a:solidFill>
                <a:srgbClr val="824242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2F97EF23-1A92-43FF-AACA-CB372AA49A44}"/>
                </a:ext>
              </a:extLst>
            </p:cNvPr>
            <p:cNvSpPr/>
            <p:nvPr/>
          </p:nvSpPr>
          <p:spPr>
            <a:xfrm rot="1400512">
              <a:off x="7848547" y="2653073"/>
              <a:ext cx="574855" cy="155068"/>
            </a:xfrm>
            <a:custGeom>
              <a:avLst/>
              <a:gdLst>
                <a:gd name="connsiteX0" fmla="*/ 0 w 861060"/>
                <a:gd name="connsiteY0" fmla="*/ 251465 h 251465"/>
                <a:gd name="connsiteX1" fmla="*/ 342900 w 861060"/>
                <a:gd name="connsiteY1" fmla="*/ 5 h 251465"/>
                <a:gd name="connsiteX2" fmla="*/ 541020 w 861060"/>
                <a:gd name="connsiteY2" fmla="*/ 243845 h 251465"/>
                <a:gd name="connsiteX3" fmla="*/ 861060 w 861060"/>
                <a:gd name="connsiteY3" fmla="*/ 121925 h 25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1060" h="251465">
                  <a:moveTo>
                    <a:pt x="0" y="251465"/>
                  </a:moveTo>
                  <a:cubicBezTo>
                    <a:pt x="126365" y="126370"/>
                    <a:pt x="252730" y="1275"/>
                    <a:pt x="342900" y="5"/>
                  </a:cubicBezTo>
                  <a:cubicBezTo>
                    <a:pt x="433070" y="-1265"/>
                    <a:pt x="454660" y="223525"/>
                    <a:pt x="541020" y="243845"/>
                  </a:cubicBezTo>
                  <a:cubicBezTo>
                    <a:pt x="627380" y="264165"/>
                    <a:pt x="744220" y="193045"/>
                    <a:pt x="861060" y="121925"/>
                  </a:cubicBezTo>
                </a:path>
              </a:pathLst>
            </a:custGeom>
            <a:ln w="19050" cap="flat" cmpd="sng" algn="ctr">
              <a:solidFill>
                <a:srgbClr val="824242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BB37824E-5A4D-EDDD-963C-0EF01DDF1EDF}"/>
                </a:ext>
              </a:extLst>
            </p:cNvPr>
            <p:cNvSpPr/>
            <p:nvPr/>
          </p:nvSpPr>
          <p:spPr>
            <a:xfrm rot="1400512">
              <a:off x="8152897" y="2445459"/>
              <a:ext cx="555399" cy="200151"/>
            </a:xfrm>
            <a:custGeom>
              <a:avLst/>
              <a:gdLst>
                <a:gd name="connsiteX0" fmla="*/ 0 w 861060"/>
                <a:gd name="connsiteY0" fmla="*/ 251465 h 251465"/>
                <a:gd name="connsiteX1" fmla="*/ 342900 w 861060"/>
                <a:gd name="connsiteY1" fmla="*/ 5 h 251465"/>
                <a:gd name="connsiteX2" fmla="*/ 541020 w 861060"/>
                <a:gd name="connsiteY2" fmla="*/ 243845 h 251465"/>
                <a:gd name="connsiteX3" fmla="*/ 861060 w 861060"/>
                <a:gd name="connsiteY3" fmla="*/ 121925 h 25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1060" h="251465">
                  <a:moveTo>
                    <a:pt x="0" y="251465"/>
                  </a:moveTo>
                  <a:cubicBezTo>
                    <a:pt x="126365" y="126370"/>
                    <a:pt x="252730" y="1275"/>
                    <a:pt x="342900" y="5"/>
                  </a:cubicBezTo>
                  <a:cubicBezTo>
                    <a:pt x="433070" y="-1265"/>
                    <a:pt x="454660" y="223525"/>
                    <a:pt x="541020" y="243845"/>
                  </a:cubicBezTo>
                  <a:cubicBezTo>
                    <a:pt x="627380" y="264165"/>
                    <a:pt x="744220" y="193045"/>
                    <a:pt x="861060" y="121925"/>
                  </a:cubicBezTo>
                </a:path>
              </a:pathLst>
            </a:custGeom>
            <a:ln w="19050" cap="flat" cmpd="sng" algn="ctr">
              <a:solidFill>
                <a:srgbClr val="824242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003B26B-B1FC-4A85-1B1C-6E60B523ADA4}"/>
                </a:ext>
              </a:extLst>
            </p:cNvPr>
            <p:cNvSpPr/>
            <p:nvPr/>
          </p:nvSpPr>
          <p:spPr>
            <a:xfrm rot="801622">
              <a:off x="4870331" y="3443771"/>
              <a:ext cx="861060" cy="251465"/>
            </a:xfrm>
            <a:custGeom>
              <a:avLst/>
              <a:gdLst>
                <a:gd name="connsiteX0" fmla="*/ 0 w 861060"/>
                <a:gd name="connsiteY0" fmla="*/ 251465 h 251465"/>
                <a:gd name="connsiteX1" fmla="*/ 342900 w 861060"/>
                <a:gd name="connsiteY1" fmla="*/ 5 h 251465"/>
                <a:gd name="connsiteX2" fmla="*/ 541020 w 861060"/>
                <a:gd name="connsiteY2" fmla="*/ 243845 h 251465"/>
                <a:gd name="connsiteX3" fmla="*/ 861060 w 861060"/>
                <a:gd name="connsiteY3" fmla="*/ 121925 h 25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1060" h="251465">
                  <a:moveTo>
                    <a:pt x="0" y="251465"/>
                  </a:moveTo>
                  <a:cubicBezTo>
                    <a:pt x="126365" y="126370"/>
                    <a:pt x="252730" y="1275"/>
                    <a:pt x="342900" y="5"/>
                  </a:cubicBezTo>
                  <a:cubicBezTo>
                    <a:pt x="433070" y="-1265"/>
                    <a:pt x="454660" y="223525"/>
                    <a:pt x="541020" y="243845"/>
                  </a:cubicBezTo>
                  <a:cubicBezTo>
                    <a:pt x="627380" y="264165"/>
                    <a:pt x="744220" y="193045"/>
                    <a:pt x="861060" y="121925"/>
                  </a:cubicBezTo>
                </a:path>
              </a:pathLst>
            </a:custGeom>
            <a:ln w="19050" cap="flat" cmpd="sng" algn="ctr">
              <a:solidFill>
                <a:srgbClr val="824242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153DF0F-585F-679C-A885-180D0373E716}"/>
              </a:ext>
            </a:extLst>
          </p:cNvPr>
          <p:cNvCxnSpPr>
            <a:cxnSpLocks/>
          </p:cNvCxnSpPr>
          <p:nvPr/>
        </p:nvCxnSpPr>
        <p:spPr>
          <a:xfrm flipV="1">
            <a:off x="7692128" y="2951640"/>
            <a:ext cx="0" cy="839678"/>
          </a:xfrm>
          <a:prstGeom prst="line">
            <a:avLst/>
          </a:prstGeom>
          <a:ln>
            <a:solidFill>
              <a:srgbClr val="824242"/>
            </a:solidFill>
            <a:headEnd type="arrow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8148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0BED9-ABCC-43A6-B50F-9CA088734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470" y="1906905"/>
            <a:ext cx="2876550" cy="1325563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820000"/>
                </a:solidFill>
              </a:rPr>
              <a:t>Zoning </a:t>
            </a: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Diagram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0E5894D-EC3D-CDC2-00FB-58CCEFE594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8" t="11863" r="3380" b="4457"/>
          <a:stretch/>
        </p:blipFill>
        <p:spPr>
          <a:xfrm>
            <a:off x="5099049" y="44186"/>
            <a:ext cx="5003801" cy="6769628"/>
          </a:xfr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DCFF331-DD73-4F10-B104-346FAE3664CC}"/>
              </a:ext>
            </a:extLst>
          </p:cNvPr>
          <p:cNvCxnSpPr>
            <a:cxnSpLocks/>
          </p:cNvCxnSpPr>
          <p:nvPr/>
        </p:nvCxnSpPr>
        <p:spPr>
          <a:xfrm flipH="1">
            <a:off x="5686425" y="3400422"/>
            <a:ext cx="461963" cy="0"/>
          </a:xfrm>
          <a:prstGeom prst="line">
            <a:avLst/>
          </a:prstGeom>
          <a:ln w="9525" cap="flat" cmpd="sng" algn="ctr">
            <a:solidFill>
              <a:srgbClr val="B3B3B3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5F03C6C6-9E43-E136-77E4-A3CE96B49C10}"/>
              </a:ext>
            </a:extLst>
          </p:cNvPr>
          <p:cNvSpPr txBox="1"/>
          <p:nvPr/>
        </p:nvSpPr>
        <p:spPr>
          <a:xfrm>
            <a:off x="839470" y="3400422"/>
            <a:ext cx="21336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Entrance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Reception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Waiting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VIP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Bakery-Hot bar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D.J.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Food-shooting counter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Kitchen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Staff supporting area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Restroom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Hookah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Seats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Terrace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Cold Bar</a:t>
            </a:r>
          </a:p>
        </p:txBody>
      </p:sp>
    </p:spTree>
    <p:extLst>
      <p:ext uri="{BB962C8B-B14F-4D97-AF65-F5344CB8AC3E}">
        <p14:creationId xmlns:p14="http://schemas.microsoft.com/office/powerpoint/2010/main" val="1087854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E75E5-53C0-4FC0-9146-35CE2E796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1743" y="5821045"/>
            <a:ext cx="2232660" cy="132556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rial Narrow" panose="020B0606020202030204" pitchFamily="34" charset="0"/>
              </a:rPr>
              <a:t>Entrance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BC824D8-4A25-3E49-185F-DF8B48E4B0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54403" y="0"/>
            <a:ext cx="9137598" cy="6858000"/>
          </a:xfr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07D29074-D285-C579-05A8-9088702F4CDF}"/>
              </a:ext>
            </a:extLst>
          </p:cNvPr>
          <p:cNvSpPr txBox="1">
            <a:spLocks/>
          </p:cNvSpPr>
          <p:nvPr/>
        </p:nvSpPr>
        <p:spPr>
          <a:xfrm>
            <a:off x="173573" y="5677545"/>
            <a:ext cx="256672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rgbClr val="820000"/>
                </a:solidFill>
                <a:latin typeface="Arial Narrow" panose="020B0606020202030204" pitchFamily="34" charset="0"/>
              </a:rPr>
              <a:t>Reception Zone</a:t>
            </a:r>
          </a:p>
        </p:txBody>
      </p:sp>
    </p:spTree>
    <p:extLst>
      <p:ext uri="{BB962C8B-B14F-4D97-AF65-F5344CB8AC3E}">
        <p14:creationId xmlns:p14="http://schemas.microsoft.com/office/powerpoint/2010/main" val="3161278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DFEFA56F-AB4B-C005-9156-402673B03A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" r="4326"/>
          <a:stretch/>
        </p:blipFill>
        <p:spPr>
          <a:xfrm>
            <a:off x="1" y="-11231"/>
            <a:ext cx="4457700" cy="6869232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84487D-C3D4-4377-A62A-5F367A416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5960" y="4989153"/>
            <a:ext cx="822960" cy="601980"/>
          </a:xfrm>
        </p:spPr>
        <p:txBody>
          <a:bodyPr>
            <a:norm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sail </a:t>
            </a:r>
            <a:r>
              <a:rPr lang="en-US" sz="1600" dirty="0">
                <a:solidFill>
                  <a:srgbClr val="820000"/>
                </a:solidFill>
                <a:latin typeface="Arial Narrow" panose="020B0606020202030204" pitchFamily="34" charset="0"/>
              </a:rPr>
              <a:t>soul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743A79A-E9C1-EFEB-B06C-424871FFFA50}"/>
              </a:ext>
            </a:extLst>
          </p:cNvPr>
          <p:cNvSpPr txBox="1"/>
          <p:nvPr/>
        </p:nvSpPr>
        <p:spPr>
          <a:xfrm>
            <a:off x="5775960" y="5553857"/>
            <a:ext cx="51739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The location of the first branch of the restaurant in Kish was a privilege, and the familiar image that is always in our minds of the Gulf and the south of dear </a:t>
            </a:r>
            <a:r>
              <a:rPr lang="en-US" sz="1200" dirty="0">
                <a:solidFill>
                  <a:srgbClr val="820000"/>
                </a:solidFill>
                <a:latin typeface="Arial Narrow" panose="020B0606020202030204" pitchFamily="34" charset="0"/>
              </a:rPr>
              <a:t>IRAN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 is the sails of boats and ships, the clue of the extension design was influenced by the presence of wires.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F48DD0F-7E7E-ED13-D061-A3DC977A57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8" t="8777" r="6946" b="8333"/>
          <a:stretch/>
        </p:blipFill>
        <p:spPr>
          <a:xfrm>
            <a:off x="7997189" y="1067506"/>
            <a:ext cx="2682241" cy="38405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6D82E5A-85A0-BED6-D573-4509008ADDB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5" t="9020" b="9020"/>
          <a:stretch/>
        </p:blipFill>
        <p:spPr>
          <a:xfrm rot="16200000">
            <a:off x="5423793" y="2466670"/>
            <a:ext cx="2670294" cy="1950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662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3E9E0-98DE-4EFD-8327-E241C14B6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680" y="5691505"/>
            <a:ext cx="1897380" cy="1325563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820000"/>
                </a:solidFill>
                <a:latin typeface="Arial Narrow" panose="020B0606020202030204" pitchFamily="34" charset="0"/>
              </a:rPr>
              <a:t>Main Salon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A3EE3C2-54CC-FC89-30E6-4B8F21D8C1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6618" y="-7253"/>
            <a:ext cx="9345382" cy="6865253"/>
          </a:xfrm>
        </p:spPr>
      </p:pic>
    </p:spTree>
    <p:extLst>
      <p:ext uri="{BB962C8B-B14F-4D97-AF65-F5344CB8AC3E}">
        <p14:creationId xmlns:p14="http://schemas.microsoft.com/office/powerpoint/2010/main" val="4086675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03C2D1A-460E-702D-2126-16F3B6EA1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334" y="5532437"/>
            <a:ext cx="1676400" cy="132556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820000"/>
                </a:solidFill>
                <a:latin typeface="Arial Narrow" panose="020B0606020202030204" pitchFamily="34" charset="0"/>
              </a:rPr>
              <a:t>Main Salon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A8A8BE0-2B12-5625-E022-EF108404A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54466" y="0"/>
            <a:ext cx="9137468" cy="68580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923853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1B6FD73-292C-53F8-462A-EAB61375FE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65" t="58111" r="10079" b="13555"/>
          <a:stretch/>
        </p:blipFill>
        <p:spPr>
          <a:xfrm>
            <a:off x="3543300" y="3187224"/>
            <a:ext cx="5608320" cy="2804160"/>
          </a:xfrm>
          <a:prstGeom prst="rect">
            <a:avLst/>
          </a:prstGeo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442CC73-16F6-D853-27B9-DF0F212FA3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0" t="18657" r="10125" b="53066"/>
          <a:stretch/>
        </p:blipFill>
        <p:spPr>
          <a:xfrm>
            <a:off x="1348740" y="507122"/>
            <a:ext cx="5585460" cy="280416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F750FD-5A0D-48FD-898B-0F665D307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1470" y="2975530"/>
            <a:ext cx="2103120" cy="570548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rgbClr val="820000"/>
                </a:solidFill>
                <a:latin typeface="Arial Narrow" panose="020B0606020202030204" pitchFamily="34" charset="0"/>
              </a:rPr>
              <a:t>Guest</a:t>
            </a:r>
            <a:r>
              <a:rPr lang="en-US" sz="2000" dirty="0">
                <a:latin typeface="Arial Narrow" panose="020B0606020202030204" pitchFamily="34" charset="0"/>
              </a:rPr>
              <a:t> Circulation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B1564D6-131E-7ACF-BD93-8D4C98F24CB0}"/>
              </a:ext>
            </a:extLst>
          </p:cNvPr>
          <p:cNvSpPr txBox="1">
            <a:spLocks/>
          </p:cNvSpPr>
          <p:nvPr/>
        </p:nvSpPr>
        <p:spPr>
          <a:xfrm>
            <a:off x="4141470" y="5917804"/>
            <a:ext cx="2103120" cy="5705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820000"/>
                </a:solidFill>
                <a:latin typeface="Arial Narrow" panose="020B0606020202030204" pitchFamily="34" charset="0"/>
              </a:rPr>
              <a:t>Staff</a:t>
            </a:r>
            <a:r>
              <a:rPr lang="en-US" sz="2000" dirty="0">
                <a:latin typeface="Arial Narrow" panose="020B0606020202030204" pitchFamily="34" charset="0"/>
              </a:rPr>
              <a:t> Circulation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2CEAB65-C409-CA0C-5501-16BA76E0FD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7320" y="73648"/>
            <a:ext cx="2532446" cy="3113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9893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2694</TotalTime>
  <Words>200</Words>
  <Application>Microsoft Office PowerPoint</Application>
  <PresentationFormat>Widescreen</PresentationFormat>
  <Paragraphs>61</Paragraphs>
  <Slides>16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Arial Narrow</vt:lpstr>
      <vt:lpstr>Calibri</vt:lpstr>
      <vt:lpstr>Calibri Light</vt:lpstr>
      <vt:lpstr>Office Theme</vt:lpstr>
      <vt:lpstr>CAVO Restaurant Project</vt:lpstr>
      <vt:lpstr>Needs And Concerns</vt:lpstr>
      <vt:lpstr>Design Process </vt:lpstr>
      <vt:lpstr>Zoning Diagram</vt:lpstr>
      <vt:lpstr>Entrance</vt:lpstr>
      <vt:lpstr>sail soul</vt:lpstr>
      <vt:lpstr>Main Salon</vt:lpstr>
      <vt:lpstr>Main Salon</vt:lpstr>
      <vt:lpstr>Guest Circulation</vt:lpstr>
      <vt:lpstr>VIP ZONE</vt:lpstr>
      <vt:lpstr>Bakery Area</vt:lpstr>
      <vt:lpstr>PowerPoint Presentation</vt:lpstr>
      <vt:lpstr>Cold bar</vt:lpstr>
      <vt:lpstr>Main Salon </vt:lpstr>
      <vt:lpstr>Main Salon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KAVO Restaurant Project</dc:title>
  <dc:creator>javaneh niazi</dc:creator>
  <cp:lastModifiedBy>javaneh</cp:lastModifiedBy>
  <cp:revision>55</cp:revision>
  <dcterms:created xsi:type="dcterms:W3CDTF">2023-12-07T19:03:45Z</dcterms:created>
  <dcterms:modified xsi:type="dcterms:W3CDTF">2024-01-11T20:23:37Z</dcterms:modified>
</cp:coreProperties>
</file>